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tags/tag5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04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305" r:id="rId28"/>
    <p:sldId id="281" r:id="rId29"/>
    <p:sldId id="282" r:id="rId30"/>
    <p:sldId id="283" r:id="rId31"/>
    <p:sldId id="284" r:id="rId32"/>
    <p:sldId id="306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307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308" r:id="rId49"/>
    <p:sldId id="309" r:id="rId50"/>
    <p:sldId id="299" r:id="rId51"/>
    <p:sldId id="300" r:id="rId52"/>
    <p:sldId id="301" r:id="rId53"/>
    <p:sldId id="302" r:id="rId54"/>
    <p:sldId id="303" r:id="rId55"/>
  </p:sldIdLst>
  <p:sldSz cx="12192000" cy="6858000"/>
  <p:notesSz cx="6858000" cy="12192000"/>
  <p:custDataLst>
    <p:tags r:id="rId5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92CBD785-E1AD-4665-BB72-B728C20D9AFE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A8CA354-7A8C-4BBE-AF07-7D9D822EC12E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3E05590-AF8A-4FF2-A03F-B58DF18A232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AD997E8-D7CD-4522-9CAF-15283779F98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AD12B467-856E-4E20-AFAE-9F33F971450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3ecd307503a000a71aac9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3BC98A7-AE5C-47B6-B91F-E8A8BCBE988E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51c44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 几何法求空间角与空间距离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92D7F2D6-0716-48FA-855E-A5484869796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20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49.png"/><Relationship Id="rId4" Type="http://schemas.openxmlformats.org/officeDocument/2006/relationships/image" Target="../media/image2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3.png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4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28.xml"/><Relationship Id="rId5" Type="http://schemas.openxmlformats.org/officeDocument/2006/relationships/slide" Target="slide1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6" Type="http://schemas.openxmlformats.org/officeDocument/2006/relationships/image" Target="../media/image61.png"/><Relationship Id="rId5" Type="http://schemas.openxmlformats.org/officeDocument/2006/relationships/image" Target="../media/image29.jpe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1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30.jpeg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3.png"/><Relationship Id="rId4" Type="http://schemas.openxmlformats.org/officeDocument/2006/relationships/image" Target="../media/image3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.xml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3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5" Type="http://schemas.openxmlformats.org/officeDocument/2006/relationships/image" Target="../media/image11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_1#37b035c13?vbadefaultcenterpage=1&amp;parentnodeid=ea485b793&amp;vbahtmlprocessed=1&amp;bbb=1&amp;hasbroken=1"/>
              <p:cNvSpPr/>
              <p:nvPr/>
            </p:nvSpPr>
            <p:spPr>
              <a:xfrm>
                <a:off x="502920" y="1693559"/>
                <a:ext cx="11183112" cy="37461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所成角，易知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𝐷𝐺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𝐷𝐸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𝐷𝐺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𝐺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所成角的正切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_1#37b035c13?vbadefaultcenterpage=1&amp;parentnodeid=ea485b79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93559"/>
                <a:ext cx="11183112" cy="3746183"/>
              </a:xfrm>
              <a:prstGeom prst="rect">
                <a:avLst/>
              </a:prstGeom>
              <a:blipFill rotWithShape="1">
                <a:blip r:embed="rId3"/>
                <a:stretch>
                  <a:fillRect r="-16" b="-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a691b2023?vbadefaultcenterpage=1&amp;parentnodeid=9b849a9fd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a691b2023?vbadefaultcenterpage=1&amp;parentnodeid=9b849a9f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将三棱柱改为正四棱锥</a:t>
            </a:r>
            <a:endParaRPr lang="en-US" altLang="zh-CN" sz="100" dirty="0"/>
          </a:p>
        </p:txBody>
      </p:sp>
      <p:pic>
        <p:nvPicPr>
          <p:cNvPr id="4" name="QC_6_BD.8_1#d49298ee2?hastextimagelayout=1&amp;vbadefaultcenterpage=1&amp;parentnodeid=a691b202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24070" y="1391570"/>
            <a:ext cx="2606040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8_2#d49298ee2?hastextimagelayout=1&amp;segpoint=1&amp;vbadefaultcenterpage=1&amp;parentnodeid=a691b2023&amp;vbahtmlprocessed=1&amp;bbb=1&amp;hasbroken=1"/>
              <p:cNvSpPr/>
              <p:nvPr/>
            </p:nvSpPr>
            <p:spPr>
              <a:xfrm>
                <a:off x="502920" y="1345851"/>
                <a:ext cx="84399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如图，正四棱锥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的体积为2，底面积为6，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为侧棱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8_2#d49298ee2?hastextimagelayout=1&amp;segpoint=1&amp;vbadefaultcenterpage=1&amp;parentnodeid=a691b20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4399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8" r="2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9_1#d49298ee2.bracket?vbadefaultcenterpage=1&amp;parentnodeid=a691b2023&amp;vbapositionanswer=3&amp;vbahtmlprocessed=1"/>
          <p:cNvSpPr/>
          <p:nvPr/>
        </p:nvSpPr>
        <p:spPr>
          <a:xfrm>
            <a:off x="6707505" y="189449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10_1#d49298ee2.choices?hastextimagelayout=1&amp;vbadefaultcenterpage=1&amp;parentnodeid=a691b2023&amp;vbahtmlprocessed=1"/>
              <p:cNvSpPr/>
              <p:nvPr/>
            </p:nvSpPr>
            <p:spPr>
              <a:xfrm>
                <a:off x="502920" y="2438051"/>
                <a:ext cx="84399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176145" algn="l"/>
                    <a:tab pos="4327525" algn="l"/>
                    <a:tab pos="64789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10_1#d49298ee2.choices?hastextimagelayout=1&amp;vbadefaultcenterpage=1&amp;parentnodeid=a691b202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8051"/>
                <a:ext cx="8439912" cy="479235"/>
              </a:xfrm>
              <a:prstGeom prst="rect">
                <a:avLst/>
              </a:prstGeom>
              <a:blipFill rotWithShape="1">
                <a:blip r:embed="rId6"/>
                <a:stretch>
                  <a:fillRect t="-60" r="2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11_1#d49298ee2?vbadefaultcenterpage=1&amp;parentnodeid=a691b2023&amp;vbahtmlprocessed=1&amp;bbb=1&amp;hasbroken=1"/>
              <p:cNvSpPr/>
              <p:nvPr/>
            </p:nvSpPr>
            <p:spPr>
              <a:xfrm>
                <a:off x="502920" y="756000"/>
                <a:ext cx="11183112" cy="42899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如图，在正四棱锥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中，根据底面积为6可得，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的高，根据体积公式可得，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的角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𝐵𝑂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𝑂𝐸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11_1#d49298ee2?vbadefaultcenterpage=1&amp;parentnodeid=a691b20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4289997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7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11_2#d49298ee2?vbadefaultcenterpage=1&amp;parentnodeid=a691b202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5192" y="5181696"/>
            <a:ext cx="2267712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4ce2ce60?vbadefaultcenterpage=1&amp;parentnodeid=9b849a9fd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04ce2ce60?vbadefaultcenterpage=1&amp;parentnodeid=9b849a9f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运用线面角求圆锥的侧面积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BD.12_1#77956fb32?vbadefaultcenterpage=1&amp;parentnodeid=04ce2ce60&amp;vbahtmlprocessed=1&amp;bbb=1&amp;hasbroken=1"/>
              <p:cNvSpPr/>
              <p:nvPr/>
            </p:nvSpPr>
            <p:spPr>
              <a:xfrm>
                <a:off x="502920" y="1289908"/>
                <a:ext cx="11183112" cy="13089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已知圆锥的顶点为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，母线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所成角的余弦值为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与圆锥底面所成的角为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则该圆锥的侧面积为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BD.12_1#77956fb32?vbadefaultcenterpage=1&amp;parentnodeid=04ce2ce6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9908"/>
                <a:ext cx="11183112" cy="1308926"/>
              </a:xfrm>
              <a:prstGeom prst="rect">
                <a:avLst/>
              </a:prstGeom>
              <a:blipFill rotWithShape="1">
                <a:blip r:embed="rId4"/>
                <a:stretch>
                  <a:fillRect t="-17" r="-84" b="-169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N.13_1#77956fb32.blank?vbadefaultcenterpage=1&amp;parentnodeid=04ce2ce60&amp;vbapositionanswer=4&amp;vbahtmlprocessed=1"/>
              <p:cNvSpPr/>
              <p:nvPr/>
            </p:nvSpPr>
            <p:spPr>
              <a:xfrm>
                <a:off x="7549642" y="2126012"/>
                <a:ext cx="1044702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6_AN.13_1#77956fb32.blank?vbadefaultcenterpage=1&amp;parentnodeid=04ce2ce60&amp;vbapositionanswer=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642" y="2126012"/>
                <a:ext cx="1044702" cy="391541"/>
              </a:xfrm>
              <a:prstGeom prst="rect">
                <a:avLst/>
              </a:prstGeom>
              <a:blipFill rotWithShape="1">
                <a:blip r:embed="rId5"/>
                <a:stretch>
                  <a:fillRect l="-12" t="-8" r="24" b="-10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B_6_AS.14_1#77956fb32?vbadefaultcenterpage=1&amp;parentnodeid=04ce2ce60&amp;vbahtmlprocessed=1"/>
          <p:cNvSpPr/>
          <p:nvPr/>
        </p:nvSpPr>
        <p:spPr>
          <a:xfrm>
            <a:off x="502920" y="757333"/>
            <a:ext cx="11183112" cy="18914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解析</a:t>
            </a:r>
            <a:r>
              <a:rPr lang="en-US" altLang="zh-CN" sz="2400" b="1" i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       .</a:t>
            </a:r>
            <a:endParaRPr lang="en-US" altLang="zh-CN" sz="900" dirty="0">
              <a:latin typeface="宋体" panose="02010600030101010101" pitchFamily="2" charset="-122"/>
            </a:endParaRPr>
          </a:p>
        </p:txBody>
      </p:sp>
      <p:pic>
        <p:nvPicPr>
          <p:cNvPr id="3" name="QB_6_AS.14_1#77956fb32?vbadefaultcenterpage=1&amp;parentnodeid=04ce2ce60&amp;inlineimagemarkindex=4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12702" y="756000"/>
            <a:ext cx="2670048" cy="18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14_2#77956fb32?vbadefaultcenterpage=1&amp;parentnodeid=04ce2ce60&amp;vbahtmlprocessed=1&amp;bbb=1&amp;hasbroken=1"/>
              <p:cNvSpPr/>
              <p:nvPr/>
            </p:nvSpPr>
            <p:spPr>
              <a:xfrm>
                <a:off x="502920" y="2652681"/>
                <a:ext cx="11183112" cy="39909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与圆锥底面所成角为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为等腰直角三角形.设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𝑟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，即母线长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圆锥侧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=40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14_2#77956fb32?vbadefaultcenterpage=1&amp;parentnodeid=04ce2ce6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52681"/>
                <a:ext cx="11183112" cy="3990912"/>
              </a:xfrm>
              <a:prstGeom prst="rect">
                <a:avLst/>
              </a:prstGeom>
              <a:blipFill rotWithShape="1">
                <a:blip r:embed="rId4"/>
                <a:stretch>
                  <a:fillRect t="-7" r="1" b="-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8649f9abc.fixed?vbadefaultcenterpage=1&amp;parentnodeid=a751c447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培优点二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几何法求空间角（二面角）</a:t>
            </a:r>
            <a:endParaRPr lang="en-US" altLang="zh-CN" sz="4400" dirty="0"/>
          </a:p>
        </p:txBody>
      </p:sp>
      <p:pic>
        <p:nvPicPr>
          <p:cNvPr id="3" name="C_3#8649f9abc.fixed?vbadefaultcenterpage=1&amp;parentnodeid=a751c447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ec23e6e2a?vbadefaultcenterpage=1&amp;parentnodeid=8649f9ab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QB_5_BD.15_1#228cef709?hastextimagelayout=1&amp;vbadefaultcenterpage=1&amp;parentnodeid=ec23e6e2a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21822" y="1333088"/>
            <a:ext cx="2377440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BD.15_2#228cef709?hastextimagelayout=2&amp;vbadefaultcenterpage=1&amp;parentnodeid=ec23e6e2a&amp;vbahtmlprocessed=1&amp;bbb=1&amp;hasbroken=1"/>
              <p:cNvSpPr/>
              <p:nvPr/>
            </p:nvSpPr>
            <p:spPr>
              <a:xfrm>
                <a:off x="502920" y="1241648"/>
                <a:ext cx="8668512" cy="31722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底面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①可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以确定线线垂直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𝐷𝐸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垂直平分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②得到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且分别交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审题③由等腰三角形推出垂直）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5_BD.15_2#228cef709?hastextimagelayout=2&amp;vbadefaultcenterpage=1&amp;parentnodeid=ec23e6e2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8668512" cy="3172206"/>
              </a:xfrm>
              <a:prstGeom prst="rect">
                <a:avLst/>
              </a:prstGeom>
              <a:blipFill rotWithShape="1">
                <a:blip r:embed="rId5"/>
                <a:stretch>
                  <a:fillRect t="-7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5_AN.16_1#228cef709.blank?vbadefaultcenterpage=1&amp;parentnodeid=ec23e6e2a&amp;vbapositionanswer=5&amp;vbahtmlprocessed=1"/>
              <p:cNvSpPr/>
              <p:nvPr/>
            </p:nvSpPr>
            <p:spPr>
              <a:xfrm>
                <a:off x="820420" y="3989737"/>
                <a:ext cx="603187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5_AN.16_1#228cef709.blank?vbadefaultcenterpage=1&amp;parentnodeid=ec23e6e2a&amp;vbapositionanswer=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0" y="3989737"/>
                <a:ext cx="603187" cy="353441"/>
              </a:xfrm>
              <a:prstGeom prst="rect">
                <a:avLst/>
              </a:prstGeom>
              <a:blipFill rotWithShape="1">
                <a:blip r:embed="rId6"/>
                <a:stretch>
                  <a:fillRect t="-9" r="95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18_1#228cef709?vbadefaultcenterpage=1&amp;parentnodeid=ec23e6e2a&amp;vbahtmlprocessed=1"/>
              <p:cNvSpPr/>
              <p:nvPr/>
            </p:nvSpPr>
            <p:spPr>
              <a:xfrm>
                <a:off x="502920" y="888378"/>
                <a:ext cx="11183112" cy="5369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∴∠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𝐸𝐷𝐶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是所求二面角的平面角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18_1#228cef709?vbadefaultcenterpage=1&amp;parentnodeid=ec23e6e2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88378"/>
                <a:ext cx="11183112" cy="5369244"/>
              </a:xfrm>
              <a:prstGeom prst="rect">
                <a:avLst/>
              </a:prstGeom>
              <a:blipFill rotWithShape="1">
                <a:blip r:embed="rId4"/>
                <a:stretch>
                  <a:fillRect r="1" b="-12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5_BD.17_1#228cef709?hastextimagelayout=2&amp;vbadefaultcenterpage=1&amp;parentnodeid=ec23e6e2a&amp;vbahtmlprocessed=1"/>
          <p:cNvSpPr/>
          <p:nvPr>
            <p:custDataLst>
              <p:tags r:id="rId1"/>
            </p:custDataLst>
          </p:nvPr>
        </p:nvSpPr>
        <p:spPr>
          <a:xfrm>
            <a:off x="460375" y="519780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解题观摩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18_1#228cef709?vbadefaultcenterpage=1&amp;parentnodeid=ec23e6e2a&amp;vbahtmlprocessed=1"/>
              <p:cNvSpPr/>
              <p:nvPr/>
            </p:nvSpPr>
            <p:spPr>
              <a:xfrm>
                <a:off x="502920" y="2731720"/>
                <a:ext cx="11183112" cy="1682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，即所求的二面角的大小为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18_1#228cef709?vbadefaultcenterpage=1&amp;parentnodeid=ec23e6e2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31720"/>
                <a:ext cx="11183112" cy="1682560"/>
              </a:xfrm>
              <a:prstGeom prst="rect">
                <a:avLst/>
              </a:prstGeom>
              <a:blipFill rotWithShape="1">
                <a:blip r:embed="rId2"/>
                <a:stretch>
                  <a:fillRect t="-35" r="1" b="-2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37334df8?vbadefaultcenterpage=1&amp;parentnodeid=8649f9ab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4fd98d62e?vbadefaultcenterpage=1&amp;parentnodeid=637334df8&amp;vbahtmlprocessed=1&amp;bbb=1&amp;hasbroken=1"/>
              <p:cNvSpPr/>
              <p:nvPr/>
            </p:nvSpPr>
            <p:spPr>
              <a:xfrm>
                <a:off x="502920" y="1241648"/>
                <a:ext cx="11183112" cy="34608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求二面角是常见题型，根据所求的二面角的两面是否有公共棱可分为两类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棱二面角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、无棱二面角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.对于有棱二面角通常采用定义法或三垂线法等手段来作出二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面角的平面角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，转化为解三角形问题，进而求解.而对于无棱二面角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，一般通过延展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平面找到公共棱使其转化为有棱二面角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，或用面积射影定理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若多边形的面积为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它在一个平面内的射影图形的面积为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，且多边形所在平面与该平面所成的二面角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解题（如条件变式2）.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4fd98d62e?vbadefaultcenterpage=1&amp;parentnodeid=637334df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11183112" cy="3460877"/>
              </a:xfrm>
              <a:prstGeom prst="rect">
                <a:avLst/>
              </a:prstGeom>
              <a:blipFill rotWithShape="1">
                <a:blip r:embed="rId4"/>
                <a:stretch>
                  <a:fillRect t="-6" r="1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71586e22c?vbadefaultcenterpage=1&amp;parentnodeid=8649f9ab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9b64b8b6f?vbadefaultcenterpage=1&amp;parentnodeid=71586e22c&amp;inlineimagemarkindex=5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9b64b8b6f?vbadefaultcenterpage=1&amp;parentnodeid=71586e22c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将三棱柱改为三棱台</a:t>
            </a:r>
            <a:endParaRPr lang="en-US" altLang="zh-CN" sz="100" dirty="0"/>
          </a:p>
        </p:txBody>
      </p:sp>
      <p:pic>
        <p:nvPicPr>
          <p:cNvPr id="5" name="QB_6_BD.19_1#e1f10e1d4?hastextimagelayout=1&amp;vbadefaultcenterpage=1&amp;parentnodeid=9b64b8b6f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59642" y="1876710"/>
            <a:ext cx="2578608" cy="238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BD.19_2#e1f10e1d4?hastextimagelayout=3&amp;segpoint=1&amp;vbadefaultcenterpage=1&amp;parentnodeid=9b64b8b6f&amp;vbahtmlprocessed=1&amp;bbb=1&amp;hasbroken=1"/>
              <p:cNvSpPr/>
              <p:nvPr/>
            </p:nvSpPr>
            <p:spPr>
              <a:xfrm>
                <a:off x="502920" y="1830991"/>
                <a:ext cx="8467344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天津卷节选）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如图，在三棱台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所成的角的余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弦值为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B_6_BD.19_2#e1f10e1d4?hastextimagelayout=3&amp;segpoint=1&amp;vbadefaultcenterpage=1&amp;parentnodeid=9b64b8b6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8467344" cy="2131949"/>
              </a:xfrm>
              <a:prstGeom prst="rect">
                <a:avLst/>
              </a:prstGeom>
              <a:blipFill rotWithShape="1">
                <a:blip r:embed="rId6"/>
                <a:stretch>
                  <a:fillRect t="-13" r="-777" b="-2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6_AN.20_1#e1f10e1d4.blank?vbadefaultcenterpage=1&amp;parentnodeid=9b64b8b6f&amp;vbapositionanswer=6&amp;vbahtmlprocessed=1&amp;rh=43.2"/>
              <p:cNvSpPr/>
              <p:nvPr/>
            </p:nvSpPr>
            <p:spPr>
              <a:xfrm>
                <a:off x="1430020" y="3375311"/>
                <a:ext cx="284163" cy="5107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QB_6_AN.20_1#e1f10e1d4.blank?vbadefaultcenterpage=1&amp;parentnodeid=9b64b8b6f&amp;vbapositionanswer=6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020" y="3375311"/>
                <a:ext cx="284163" cy="510731"/>
              </a:xfrm>
              <a:prstGeom prst="rect">
                <a:avLst/>
              </a:prstGeom>
              <a:blipFill rotWithShape="1">
                <a:blip r:embed="rId7"/>
                <a:stretch>
                  <a:fillRect t="-56" r="112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1_1#e1f10e1d4?vbadefaultcenterpage=1&amp;parentnodeid=9b64b8b6f&amp;vbahtmlprocessed=1&amp;bbb=1&amp;hasbroken=1"/>
              <p:cNvSpPr/>
              <p:nvPr/>
            </p:nvSpPr>
            <p:spPr>
              <a:xfrm>
                <a:off x="502920" y="1845546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,连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21_1#e1f10e1d4?vbadefaultcenterpage=1&amp;parentnodeid=9b64b8b6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45546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3" r="-192" b="-5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21_2#e1f10e1d4?vbadefaultcenterpage=1&amp;parentnodeid=9b64b8b6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18888" y="3014454"/>
            <a:ext cx="256032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1_3#e1f10e1d4?vbadefaultcenterpage=1&amp;parentnodeid=9b64b8b6f&amp;vbahtmlprocessed=1&amp;bbb=1&amp;hasbroken=1"/>
              <p:cNvSpPr/>
              <p:nvPr/>
            </p:nvSpPr>
            <p:spPr>
              <a:xfrm>
                <a:off x="502920" y="1170954"/>
                <a:ext cx="11183112" cy="4804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𝑀𝐹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21_3#e1f10e1d4?vbadefaultcenterpage=1&amp;parentnodeid=9b64b8b6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70954"/>
                <a:ext cx="11183112" cy="4804093"/>
              </a:xfrm>
              <a:prstGeom prst="rect">
                <a:avLst/>
              </a:prstGeom>
              <a:blipFill rotWithShape="1">
                <a:blip r:embed="rId3"/>
                <a:stretch>
                  <a:fillRect r="-538" b="-1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b825db723?vbadefaultcenterpage=1&amp;parentnodeid=71586e22c&amp;inlineimagemarkindex=6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b825db723?vbadefaultcenterpage=1&amp;parentnodeid=71586e22c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将有棱二面角改为无棱二面角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BD.22_1#5c42bbd35?vbadefaultcenterpage=1&amp;parentnodeid=b825db723&amp;vbahtmlprocessed=1&amp;bbb=1&amp;hasbroken=1"/>
              <p:cNvSpPr/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所成的二面角的大小为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BD.22_1#5c42bbd35?vbadefaultcenterpage=1&amp;parentnodeid=b825db7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8" r="-1487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N.23_1#5c42bbd35.blank?vbadefaultcenterpage=1&amp;parentnodeid=b825db723&amp;vbapositionanswer=7&amp;vbahtmlprocessed=1"/>
              <p:cNvSpPr/>
              <p:nvPr/>
            </p:nvSpPr>
            <p:spPr>
              <a:xfrm>
                <a:off x="6574028" y="1964341"/>
                <a:ext cx="603187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6_AN.23_1#5c42bbd35.blank?vbadefaultcenterpage=1&amp;parentnodeid=b825db723&amp;vbapositionanswer=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028" y="1964341"/>
                <a:ext cx="603187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84" t="-81" r="74" b="-7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4_1#5c42bbd35?vbadefaultcenterpage=1&amp;parentnodeid=b825db723&amp;vbahtmlprocessed=1&amp;bbb=1&amp;hasbroken=1"/>
              <p:cNvSpPr/>
              <p:nvPr/>
            </p:nvSpPr>
            <p:spPr>
              <a:xfrm>
                <a:off x="502920" y="756000"/>
                <a:ext cx="11183112" cy="33432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，同理,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上的射影为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,设平面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所成二面角为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𝑃𝐴𝐵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𝑃𝐶𝐷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所成二面角的大小为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24_1#5c42bbd35?vbadefaultcenterpage=1&amp;parentnodeid=b825db7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3343275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8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24_2#5c42bbd35?vbadefaultcenterpage=1&amp;parentnodeid=b825db72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84873" y="4236308"/>
            <a:ext cx="2642616" cy="245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28cbb274?vbadefaultcenterpage=1&amp;parentnodeid=71586e22c&amp;inlineimagemarkindex=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628cbb274?vbadefaultcenterpage=1&amp;parentnodeid=71586e22c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运用二面角的大小求线段比值</a:t>
            </a:r>
            <a:endParaRPr lang="en-US" altLang="zh-CN" sz="100" dirty="0"/>
          </a:p>
        </p:txBody>
      </p:sp>
      <p:pic>
        <p:nvPicPr>
          <p:cNvPr id="4" name="QB_6_BD.25_1#94711c275?hastextimagelayout=1&amp;vbadefaultcenterpage=1&amp;parentnodeid=628cbb274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6935" y="1409858"/>
            <a:ext cx="2368296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25_2#94711c275?hastextimagelayout=4&amp;segpoint=1&amp;vbadefaultcenterpage=1&amp;parentnodeid=628cbb274&amp;vbahtmlprocessed=1&amp;bbb=1&amp;hasbroken=1"/>
              <p:cNvSpPr/>
              <p:nvPr/>
            </p:nvSpPr>
            <p:spPr>
              <a:xfrm>
                <a:off x="502920" y="1345851"/>
                <a:ext cx="8677656" cy="18648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现将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折起，得到三棱锥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如图所示,则当二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25_2#94711c275?hastextimagelayout=4&amp;segpoint=1&amp;vbadefaultcenterpage=1&amp;parentnodeid=628cbb27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677656" cy="1864805"/>
              </a:xfrm>
              <a:prstGeom prst="rect">
                <a:avLst/>
              </a:prstGeom>
              <a:blipFill rotWithShape="1">
                <a:blip r:embed="rId5"/>
                <a:stretch>
                  <a:fillRect t="-15" r="4" b="-22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B_6_AN.26_1#94711c275.blank?vbadefaultcenterpage=1&amp;parentnodeid=628cbb274&amp;vbapositionanswer=8&amp;vbahtmlprocessed=1"/>
              <p:cNvSpPr/>
              <p:nvPr/>
            </p:nvSpPr>
            <p:spPr>
              <a:xfrm>
                <a:off x="5832475" y="2642298"/>
                <a:ext cx="524002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QB_6_AN.26_1#94711c275.blank?vbadefaultcenterpage=1&amp;parentnodeid=628cbb274&amp;vbapositionanswer=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475" y="2642298"/>
                <a:ext cx="524002" cy="3915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7_1#94711c275?vbadefaultcenterpage=1&amp;parentnodeid=628cbb274&amp;vbahtmlprocessed=1&amp;bbb=1&amp;hasbroken=1"/>
              <p:cNvSpPr/>
              <p:nvPr/>
            </p:nvSpPr>
            <p:spPr>
              <a:xfrm>
                <a:off x="502920" y="821926"/>
                <a:ext cx="11183112" cy="22388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，再设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27_1#94711c275?vbadefaultcenterpage=1&amp;parentnodeid=628cbb27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21926"/>
                <a:ext cx="11183112" cy="2238883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27_2#94711c275?vbadefaultcenterpage=1&amp;parentnodeid=628cbb274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76" y="3197334"/>
            <a:ext cx="2057400" cy="243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27_3#94711c275?vbadefaultcenterpage=1&amp;parentnodeid=628cbb274&amp;vbahtmlprocessed=1&amp;bbb=1&amp;hasbroken=1"/>
              <p:cNvSpPr/>
              <p:nvPr/>
            </p:nvSpPr>
            <p:spPr>
              <a:xfrm>
                <a:off x="502920" y="5762734"/>
                <a:ext cx="11183112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的平面角，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S.27_3#94711c275?vbadefaultcenterpage=1&amp;parentnodeid=628cbb27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762734"/>
                <a:ext cx="11183112" cy="548640"/>
              </a:xfrm>
              <a:prstGeom prst="rect">
                <a:avLst/>
              </a:prstGeom>
              <a:blipFill rotWithShape="1">
                <a:blip r:embed="rId5"/>
                <a:stretch>
                  <a:fillRect t="-20" r="1" b="-4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27_3#94711c275?vbadefaultcenterpage=1&amp;parentnodeid=628cbb274&amp;vbahtmlprocessed=1&amp;bbb=1&amp;hasbroken=1"/>
              <p:cNvSpPr/>
              <p:nvPr/>
            </p:nvSpPr>
            <p:spPr>
              <a:xfrm>
                <a:off x="502920" y="1335038"/>
                <a:ext cx="11183112" cy="43997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由余弦定理可得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6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2" name="QB_6_AS.27_3#94711c275?vbadefaultcenterpage=1&amp;parentnodeid=628cbb27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5038"/>
                <a:ext cx="11183112" cy="4399725"/>
              </a:xfrm>
              <a:prstGeom prst="rect">
                <a:avLst/>
              </a:prstGeom>
              <a:blipFill rotWithShape="1">
                <a:blip r:embed="rId2"/>
                <a:stretch>
                  <a:fillRect t="-6" r="-1333" b="-1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a90045fe2.fixed?vbadefaultcenterpage=1&amp;parentnodeid=a751c447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培优点三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几何法求空间距离（点线距）</a:t>
            </a:r>
            <a:endParaRPr lang="en-US" altLang="zh-CN" sz="4400" dirty="0"/>
          </a:p>
        </p:txBody>
      </p:sp>
      <p:pic>
        <p:nvPicPr>
          <p:cNvPr id="3" name="C_3#a90045fe2.fixed?vbadefaultcenterpage=1&amp;parentnodeid=a751c447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897ec5367?vbadefaultcenterpage=1&amp;parentnodeid=a90045fe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28_1#7c8739d05?vbadefaultcenterpage=1&amp;parentnodeid=897ec5367&amp;vbahtmlprocessed=1&amp;bbb=1&amp;hasbroken=1"/>
              <p:cNvSpPr/>
              <p:nvPr/>
            </p:nvSpPr>
            <p:spPr>
              <a:xfrm>
                <a:off x="502920" y="1241648"/>
                <a:ext cx="11183112" cy="19773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（改编）如图，已知正方形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的边长为1,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𝑃𝐷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𝐴𝐵𝐶𝐷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①由线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面垂直得到线线垂直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分别为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的中点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②由中位线推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导垂直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</a:p>
            </p:txBody>
          </p:sp>
        </mc:Choice>
        <mc:Fallback xmlns="">
          <p:sp>
            <p:nvSpPr>
              <p:cNvPr id="3" name="QO_5_BD.28_1#7c8739d05?vbadefaultcenterpage=1&amp;parentnodeid=897ec536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11183112" cy="1977390"/>
              </a:xfrm>
              <a:prstGeom prst="rect">
                <a:avLst/>
              </a:prstGeom>
              <a:blipFill rotWithShape="1">
                <a:blip r:embed="rId4"/>
                <a:stretch>
                  <a:fillRect t="-11" r="1" b="-24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a751c4474.fixed?vbadefaultcenterpage=1&amp;parentnodeid=76c46d7cc&amp;vbahtmlprocessed=1"/>
          <p:cNvSpPr/>
          <p:nvPr/>
        </p:nvSpPr>
        <p:spPr>
          <a:xfrm>
            <a:off x="621792" y="932688"/>
            <a:ext cx="10981944" cy="7955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培优课14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几何法求空间角与空间距离</a:t>
            </a:r>
            <a:endParaRPr lang="en-US" altLang="zh-CN" sz="4000" dirty="0"/>
          </a:p>
        </p:txBody>
      </p:sp>
      <p:pic>
        <p:nvPicPr>
          <p:cNvPr id="3" name="C_0#a751c4474?linknodeid=a29eb5f6c&amp;catalogrefid=a29eb5f6c&amp;parentnodeid=76c46d7cc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2514600"/>
            <a:ext cx="502920" cy="502920"/>
          </a:xfrm>
          <a:prstGeom prst="rect">
            <a:avLst/>
          </a:prstGeom>
        </p:spPr>
      </p:pic>
      <p:sp>
        <p:nvSpPr>
          <p:cNvPr id="4" name="C_0#a751c4474?linknodeid=a29eb5f6c&amp;catalogrefid=a29eb5f6c&amp;parentnodeid=76c46d7cc&amp;vbahtmlprocessed=1">
            <a:hlinkClick r:id="rId3" action="ppaction://hlinksldjump"/>
          </p:cNvPr>
          <p:cNvSpPr/>
          <p:nvPr/>
        </p:nvSpPr>
        <p:spPr>
          <a:xfrm>
            <a:off x="3703320" y="2487168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培优点一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几何法求空间角（线面角）</a:t>
            </a:r>
            <a:endParaRPr lang="en-US" altLang="zh-CN" sz="3050" dirty="0"/>
          </a:p>
        </p:txBody>
      </p:sp>
      <p:pic>
        <p:nvPicPr>
          <p:cNvPr id="5" name="C_0#a751c4474?linknodeid=8649f9abc&amp;catalogrefid=8649f9abc&amp;parentnodeid=76c46d7cc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3282696"/>
            <a:ext cx="502920" cy="502920"/>
          </a:xfrm>
          <a:prstGeom prst="rect">
            <a:avLst/>
          </a:prstGeom>
        </p:spPr>
      </p:pic>
      <p:sp>
        <p:nvSpPr>
          <p:cNvPr id="6" name="C_0#a751c4474?linknodeid=8649f9abc&amp;catalogrefid=8649f9abc&amp;parentnodeid=76c46d7cc&amp;vbahtmlprocessed=1">
            <a:hlinkClick r:id="rId5" action="ppaction://hlinksldjump"/>
          </p:cNvPr>
          <p:cNvSpPr/>
          <p:nvPr/>
        </p:nvSpPr>
        <p:spPr>
          <a:xfrm>
            <a:off x="3703320" y="325526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培优点二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几何法求空间角（二面角）</a:t>
            </a:r>
            <a:endParaRPr lang="en-US" altLang="zh-CN" sz="3050" dirty="0"/>
          </a:p>
        </p:txBody>
      </p:sp>
      <p:pic>
        <p:nvPicPr>
          <p:cNvPr id="7" name="C_0#a751c4474?linknodeid=a90045fe2&amp;catalogrefid=a90045fe2&amp;parentnodeid=76c46d7cc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4059936"/>
            <a:ext cx="502920" cy="502920"/>
          </a:xfrm>
          <a:prstGeom prst="rect">
            <a:avLst/>
          </a:prstGeom>
        </p:spPr>
      </p:pic>
      <p:sp>
        <p:nvSpPr>
          <p:cNvPr id="8" name="C_0#a751c4474?linknodeid=a90045fe2&amp;catalogrefid=a90045fe2&amp;parentnodeid=76c46d7cc&amp;vbahtmlprocessed=1">
            <a:hlinkClick r:id="rId6" action="ppaction://hlinksldjump"/>
          </p:cNvPr>
          <p:cNvSpPr/>
          <p:nvPr/>
        </p:nvSpPr>
        <p:spPr>
          <a:xfrm>
            <a:off x="3703320" y="403250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培优点三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几何法求空间距离（点线距）</a:t>
            </a:r>
            <a:endParaRPr lang="en-US" altLang="zh-CN" sz="3050" dirty="0"/>
          </a:p>
        </p:txBody>
      </p:sp>
      <p:pic>
        <p:nvPicPr>
          <p:cNvPr id="9" name="C_0#a751c4474?linknodeid=e078ba0ff&amp;catalogrefid=e078ba0ff&amp;parentnodeid=76c46d7cc&amp;vbahtmlprocessed=1" descr="preencoded.png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4837176"/>
            <a:ext cx="502920" cy="502920"/>
          </a:xfrm>
          <a:prstGeom prst="rect">
            <a:avLst/>
          </a:prstGeom>
        </p:spPr>
      </p:pic>
      <p:sp>
        <p:nvSpPr>
          <p:cNvPr id="10" name="C_0#a751c4474?linknodeid=e078ba0ff&amp;catalogrefid=e078ba0ff&amp;parentnodeid=76c46d7cc&amp;vbahtmlprocessed=1">
            <a:hlinkClick r:id="rId7" action="ppaction://hlinksldjump"/>
          </p:cNvPr>
          <p:cNvSpPr/>
          <p:nvPr/>
        </p:nvSpPr>
        <p:spPr>
          <a:xfrm>
            <a:off x="3703320" y="4809744"/>
            <a:ext cx="7132320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7175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培优点四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几何法求空间距离（点面距）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BD.28_2#7c8739d05?segpoint=1&amp;vbadefaultcenterpage=1&amp;parentnodeid=897ec5367&amp;vbahtmlprocessed=1"/>
              <p:cNvSpPr/>
              <p:nvPr/>
            </p:nvSpPr>
            <p:spPr>
              <a:xfrm>
                <a:off x="502920" y="1454386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BD.28_2#7c8739d05?segpoint=1&amp;vbadefaultcenterpage=1&amp;parentnodeid=897ec536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54386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48" r="1" b="-1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28_3#7c8739d05?segpoint=1&amp;vbadefaultcenterpage=1&amp;parentnodeid=897ec5367&amp;vbahtmlprocessed=1"/>
              <p:cNvSpPr/>
              <p:nvPr/>
            </p:nvSpPr>
            <p:spPr>
              <a:xfrm>
                <a:off x="502920" y="1950194"/>
                <a:ext cx="11183112" cy="68999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点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到直线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的距离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（审题③同一个三角形考虑等面积法）</a:t>
                </a:r>
              </a:p>
            </p:txBody>
          </p:sp>
        </mc:Choice>
        <mc:Fallback xmlns="">
          <p:sp>
            <p:nvSpPr>
              <p:cNvPr id="3" name="QO_5_BD.28_3#7c8739d05?segpoint=1&amp;vbadefaultcenterpage=1&amp;parentnodeid=897ec536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0194"/>
                <a:ext cx="11183112" cy="689991"/>
              </a:xfrm>
              <a:prstGeom prst="rect">
                <a:avLst/>
              </a:prstGeom>
              <a:blipFill rotWithShape="1">
                <a:blip r:embed="rId4"/>
                <a:stretch>
                  <a:fillRect t="-16" r="1" b="-3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O_5_BD.28_4#7c8739d05?vbadefaultcenterpage=1&amp;parentnodeid=897ec5367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9744" y="2775694"/>
            <a:ext cx="257860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29_1#7c8739d05?vbadefaultcenterpage=1&amp;parentnodeid=897ec5367&amp;vbahtmlprocessed=1"/>
              <p:cNvSpPr/>
              <p:nvPr/>
            </p:nvSpPr>
            <p:spPr>
              <a:xfrm>
                <a:off x="502920" y="102407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29_1#7c8739d05?vbadefaultcenterpage=1&amp;parentnodeid=897ec536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24078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94" r="1" b="-12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5_AS.29_2#7c8739d05?vbadefaultcenterpage=1&amp;parentnodeid=897ec5367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3752" y="1646886"/>
            <a:ext cx="2450592" cy="22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AS.29_3#7c8739d05?vbadefaultcenterpage=1&amp;parentnodeid=897ec5367&amp;vbahtmlprocessed=1&amp;bbb=1&amp;hasbroken=1"/>
              <p:cNvSpPr/>
              <p:nvPr/>
            </p:nvSpPr>
            <p:spPr>
              <a:xfrm>
                <a:off x="502920" y="3996386"/>
                <a:ext cx="11183112" cy="20874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//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又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𝑃𝐻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AS.29_3#7c8739d05?vbadefaultcenterpage=1&amp;parentnodeid=897ec536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96386"/>
                <a:ext cx="11183112" cy="2087436"/>
              </a:xfrm>
              <a:prstGeom prst="rect">
                <a:avLst/>
              </a:prstGeom>
              <a:blipFill rotWithShape="1">
                <a:blip r:embed="rId6"/>
                <a:stretch>
                  <a:fillRect t="-16" r="1" b="-22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5_BD.17_1#228cef709?hastextimagelayout=2&amp;vbadefaultcenterpage=1&amp;parentnodeid=ec23e6e2a&amp;vbahtmlprocessed=1"/>
          <p:cNvSpPr/>
          <p:nvPr>
            <p:custDataLst>
              <p:tags r:id="rId1"/>
            </p:custDataLst>
          </p:nvPr>
        </p:nvSpPr>
        <p:spPr>
          <a:xfrm>
            <a:off x="461010" y="597885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解题观摩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29_3#7c8739d05?vbadefaultcenterpage=1&amp;parentnodeid=897ec5367&amp;vbahtmlprocessed=1&amp;bbb=1&amp;hasbroken=1"/>
              <p:cNvSpPr/>
              <p:nvPr/>
            </p:nvSpPr>
            <p:spPr>
              <a:xfrm>
                <a:off x="502920" y="1845229"/>
                <a:ext cx="11183112" cy="34098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的长度就是点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，且由正方形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的边长为1,可知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由勾股定理得,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𝐻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34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34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29_3#7c8739d05?vbadefaultcenterpage=1&amp;parentnodeid=897ec536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45229"/>
                <a:ext cx="11183112" cy="3409823"/>
              </a:xfrm>
              <a:prstGeom prst="rect">
                <a:avLst/>
              </a:prstGeom>
              <a:blipFill rotWithShape="1">
                <a:blip r:embed="rId2"/>
                <a:stretch>
                  <a:fillRect t="-16" r="1" b="-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29_4#7c8739d05?vbadefaultcenterpage=1&amp;parentnodeid=897ec5367&amp;vbahtmlprocessed=1&amp;bbb=1&amp;hasbroken=1"/>
              <p:cNvSpPr/>
              <p:nvPr/>
            </p:nvSpPr>
            <p:spPr>
              <a:xfrm>
                <a:off x="502920" y="2289919"/>
                <a:ext cx="11183112" cy="255346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,如图，由这个几何体的性质，可以解得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,由三角形的等面积法得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𝐸𝐹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𝑃𝐻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𝑃𝐸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×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34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17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den>
                        </m:f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29_4#7c8739d05?vbadefaultcenterpage=1&amp;parentnodeid=897ec536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89919"/>
                <a:ext cx="11183112" cy="2553462"/>
              </a:xfrm>
              <a:prstGeom prst="rect">
                <a:avLst/>
              </a:prstGeom>
              <a:blipFill rotWithShape="1">
                <a:blip r:embed="rId3"/>
                <a:stretch>
                  <a:fillRect t="-4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255e26ab5?vbadefaultcenterpage=1&amp;parentnodeid=a90045fe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419754925?segpoint=1&amp;vbadefaultcenterpage=1&amp;parentnodeid=255e26ab5&amp;vbahtmlprocessed=1"/>
          <p:cNvSpPr/>
          <p:nvPr/>
        </p:nvSpPr>
        <p:spPr>
          <a:xfrm>
            <a:off x="502920" y="12416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求点到直线的距离的三种方法</a:t>
            </a:r>
            <a:endParaRPr lang="en-US" altLang="zh-CN" sz="2400" dirty="0"/>
          </a:p>
        </p:txBody>
      </p:sp>
      <p:sp>
        <p:nvSpPr>
          <p:cNvPr id="4" name="P_5_BD#419754925?segpoint=1&amp;vbadefaultcenterpage=1&amp;parentnodeid=255e26ab5&amp;vbahtmlprocessed=1&amp;bbb=1&amp;hasbroken=1"/>
          <p:cNvSpPr/>
          <p:nvPr/>
        </p:nvSpPr>
        <p:spPr>
          <a:xfrm>
            <a:off x="502920" y="1799559"/>
            <a:ext cx="11183112" cy="3233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直接法：一般可以通过三垂线定理作出点到直线的垂线,则垂线段的长度就是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点到直线的距离，确定一个平面三角形，利用勾股定理求其距离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转化法：由点与直线确定一个平面三角形，把点到线的距离转化为求三角形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的角，再用正弦函数求出点到直线的距离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spc="-5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等面积法：由点与直线确定一个平面三角形，若所求的点到直线的垂线不好作</a:t>
            </a:r>
            <a:endParaRPr lang="en-US" altLang="zh-CN" sz="2400" spc="-5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spc="-5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图，则可以利用第一种方法先作出这个三角形另一条边上的高，再用等面积法求解</a:t>
            </a:r>
            <a:r>
              <a:rPr lang="en-US" altLang="zh-CN" sz="2400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52c0c03a2?vbadefaultcenterpage=1&amp;parentnodeid=a90045fe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ba2c1f94f?vbadefaultcenterpage=1&amp;parentnodeid=52c0c03a2&amp;inlineimagemarkindex=8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ba2c1f94f?vbadefaultcenterpage=1&amp;parentnodeid=52c0c03a2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8&amp;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利用解三角形求距离</a:t>
            </a:r>
            <a:endParaRPr lang="en-US" altLang="zh-CN" sz="100" dirty="0"/>
          </a:p>
        </p:txBody>
      </p:sp>
      <p:pic>
        <p:nvPicPr>
          <p:cNvPr id="5" name="QO_6_BD.30_1#31a8db44a?hastextimagelayout=1&amp;vbadefaultcenterpage=1&amp;parentnodeid=ba2c1f94f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47596" y="1876711"/>
            <a:ext cx="2587752" cy="24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30_2#31a8db44a?hastextimagelayout=5&amp;vbadefaultcenterpage=1&amp;parentnodeid=ba2c1f94f&amp;vbahtmlprocessed=1&amp;bbb=1&amp;hasbroken=1"/>
              <p:cNvSpPr/>
              <p:nvPr/>
            </p:nvSpPr>
            <p:spPr>
              <a:xfrm>
                <a:off x="502920" y="1830991"/>
                <a:ext cx="8458200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（改编）如图，在三棱锥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30_2#31a8db44a?hastextimagelayout=5&amp;vbadefaultcenterpage=1&amp;parentnodeid=ba2c1f94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8458200" cy="1587310"/>
              </a:xfrm>
              <a:prstGeom prst="rect">
                <a:avLst/>
              </a:prstGeom>
              <a:blipFill rotWithShape="1">
                <a:blip r:embed="rId6"/>
                <a:stretch>
                  <a:fillRect t="-18" b="-3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6_BD.30_3#31a8db44a?hastextimagelayout=5&amp;segpoint=1&amp;vbadefaultcenterpage=1&amp;parentnodeid=ba2c1f94f&amp;vbahtmlprocessed=1"/>
              <p:cNvSpPr/>
              <p:nvPr/>
            </p:nvSpPr>
            <p:spPr>
              <a:xfrm>
                <a:off x="502920" y="3481991"/>
                <a:ext cx="845820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6_BD.30_3#31a8db44a?hastextimagelayout=5&amp;segpoint=1&amp;vbadefaultcenterpage=1&amp;parentnodeid=ba2c1f9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81991"/>
                <a:ext cx="8458200" cy="490030"/>
              </a:xfrm>
              <a:prstGeom prst="rect">
                <a:avLst/>
              </a:prstGeom>
              <a:blipFill rotWithShape="1">
                <a:blip r:embed="rId7"/>
                <a:stretch>
                  <a:fillRect t="-58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O_6_BD.30_4#31a8db44a?hastextimagelayout=5&amp;segpoint=1&amp;vbadefaultcenterpage=1&amp;parentnodeid=ba2c1f94f&amp;vbahtmlprocessed=1"/>
              <p:cNvSpPr/>
              <p:nvPr/>
            </p:nvSpPr>
            <p:spPr>
              <a:xfrm>
                <a:off x="502920" y="4028091"/>
                <a:ext cx="845820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O_6_BD.30_4#31a8db44a?hastextimagelayout=5&amp;segpoint=1&amp;vbadefaultcenterpage=1&amp;parentnodeid=ba2c1f9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28091"/>
                <a:ext cx="8458200" cy="490030"/>
              </a:xfrm>
              <a:prstGeom prst="rect">
                <a:avLst/>
              </a:prstGeom>
              <a:blipFill rotWithShape="1">
                <a:blip r:embed="rId8"/>
                <a:stretch>
                  <a:fillRect t="-58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1_1#31a8db44a?vbadefaultcenterpage=1&amp;parentnodeid=ba2c1f94f&amp;vbahtmlprocessed=1"/>
              <p:cNvSpPr/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1_1#31a8db44a?vbadefaultcenterpage=1&amp;parentnodeid=ba2c1f9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72" r="1" b="-1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31_2#31a8db44a?vbadefaultcenterpage=1&amp;parentnodeid=ba2c1f94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8032" y="1378808"/>
            <a:ext cx="2532888" cy="23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31_3#31a8db44a?vbadefaultcenterpage=1&amp;parentnodeid=ba2c1f94f&amp;vbahtmlprocessed=1"/>
              <p:cNvSpPr/>
              <p:nvPr/>
            </p:nvSpPr>
            <p:spPr>
              <a:xfrm>
                <a:off x="502920" y="3829908"/>
                <a:ext cx="11183112" cy="2680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的重心，即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=2:1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=2:1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AS.31_3#31a8db44a?vbadefaultcenterpage=1&amp;parentnodeid=ba2c1f9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29908"/>
                <a:ext cx="11183112" cy="2680589"/>
              </a:xfrm>
              <a:prstGeom prst="rect">
                <a:avLst/>
              </a:prstGeom>
              <a:blipFill rotWithShape="1">
                <a:blip r:embed="rId5"/>
                <a:stretch>
                  <a:fillRect t="-8" r="1" b="-9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1_4#31a8db44a?vbadefaultcenterpage=1&amp;parentnodeid=ba2c1f94f&amp;vbahtmlprocessed=1"/>
              <p:cNvSpPr/>
              <p:nvPr/>
            </p:nvSpPr>
            <p:spPr>
              <a:xfrm>
                <a:off x="502920" y="2124597"/>
                <a:ext cx="11183112" cy="2896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中，由余弦定理可得,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𝑁𝐸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𝑀𝐸𝑁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1_4#31a8db44a?vbadefaultcenterpage=1&amp;parentnodeid=ba2c1f9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24597"/>
                <a:ext cx="11183112" cy="2896807"/>
              </a:xfrm>
              <a:prstGeom prst="rect">
                <a:avLst/>
              </a:prstGeom>
              <a:blipFill rotWithShape="1">
                <a:blip r:embed="rId3"/>
                <a:stretch>
                  <a:fillRect t="-18" r="1" b="-46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35a33ffb7?vbadefaultcenterpage=1&amp;parentnodeid=52c0c03a2&amp;inlineimagemarkindex=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35a33ffb7?vbadefaultcenterpage=1&amp;parentnodeid=52c0c03a2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9&amp;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利用勾股定理求距离</a:t>
            </a:r>
            <a:endParaRPr lang="en-US" altLang="zh-CN" sz="100" dirty="0"/>
          </a:p>
        </p:txBody>
      </p:sp>
      <p:pic>
        <p:nvPicPr>
          <p:cNvPr id="4" name="QO_6_BD.32_1#e4e6952ff?hastextimagelayout=1&amp;vbadefaultcenterpage=1&amp;parentnodeid=35a33ffb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0860" y="1391571"/>
            <a:ext cx="2679192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32_2#e4e6952ff?hastextimagelayout=6&amp;segpoint=1&amp;vbadefaultcenterpage=1&amp;parentnodeid=35a33ffb7&amp;vbahtmlprocessed=1&amp;bbb=1&amp;hasbroken=1"/>
              <p:cNvSpPr/>
              <p:nvPr/>
            </p:nvSpPr>
            <p:spPr>
              <a:xfrm>
                <a:off x="502920" y="1345851"/>
                <a:ext cx="8375904" cy="17692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如图，直四棱柱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上靠近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的三等分点.求点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32_2#e4e6952ff?hastextimagelayout=6&amp;segpoint=1&amp;vbadefaultcenterpage=1&amp;parentnodeid=35a33ffb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375904" cy="1769237"/>
              </a:xfrm>
              <a:prstGeom prst="rect">
                <a:avLst/>
              </a:prstGeom>
              <a:blipFill rotWithShape="1">
                <a:blip r:embed="rId5"/>
                <a:stretch>
                  <a:fillRect t="-16" r="3" b="-6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3_1#e4e6952ff?vbadefaultcenterpage=1&amp;parentnodeid=35a33ffb7&amp;vbahtmlprocessed=1&amp;bbb=1&amp;hasbroken=1"/>
              <p:cNvSpPr/>
              <p:nvPr/>
            </p:nvSpPr>
            <p:spPr>
              <a:xfrm>
                <a:off x="502920" y="936321"/>
                <a:ext cx="11183112" cy="1220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上靠近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的三等分点，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3_1#e4e6952ff?vbadefaultcenterpage=1&amp;parentnodeid=35a33ffb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36321"/>
                <a:ext cx="11183112" cy="1220788"/>
              </a:xfrm>
              <a:prstGeom prst="rect">
                <a:avLst/>
              </a:prstGeom>
              <a:blipFill rotWithShape="1">
                <a:blip r:embed="rId3"/>
                <a:stretch>
                  <a:fillRect t="-27" r="1" b="-9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33_2#e4e6952ff?vbadefaultcenterpage=1&amp;parentnodeid=35a33ffb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8616" y="2296237"/>
            <a:ext cx="2331720" cy="176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33_3#e4e6952ff?vbadefaultcenterpage=1&amp;parentnodeid=35a33ffb7&amp;vbahtmlprocessed=1&amp;bbb=1&amp;hasbroken=1"/>
              <p:cNvSpPr/>
              <p:nvPr/>
            </p:nvSpPr>
            <p:spPr>
              <a:xfrm>
                <a:off x="502920" y="4188537"/>
                <a:ext cx="11183112" cy="19830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可由三角形余弦定理得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𝐷𝐴𝐵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4+1−4×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100" dirty="0"/>
              </a:p>
            </p:txBody>
          </p:sp>
        </mc:Choice>
        <mc:Fallback xmlns="">
          <p:sp>
            <p:nvSpPr>
              <p:cNvPr id="4" name="QO_6_AS.33_3#e4e6952ff?vbadefaultcenterpage=1&amp;parentnodeid=35a33ffb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88537"/>
                <a:ext cx="11183112" cy="1983042"/>
              </a:xfrm>
              <a:prstGeom prst="rect">
                <a:avLst/>
              </a:prstGeom>
              <a:blipFill rotWithShape="1">
                <a:blip r:embed="rId5"/>
                <a:stretch>
                  <a:fillRect t="-4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a29eb5f6c.fixed?vbadefaultcenterpage=1&amp;parentnodeid=a751c447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培优点一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几何法求空间角（线面角）</a:t>
            </a:r>
            <a:endParaRPr lang="en-US" altLang="zh-CN" sz="4400" dirty="0"/>
          </a:p>
        </p:txBody>
      </p:sp>
      <p:pic>
        <p:nvPicPr>
          <p:cNvPr id="3" name="C_3#a29eb5f6c.fixed?vbadefaultcenterpage=1&amp;parentnodeid=a751c447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3_3#e4e6952ff?vbadefaultcenterpage=1&amp;parentnodeid=35a33ffb7&amp;vbahtmlprocessed=1&amp;bbb=1&amp;hasbroken=1"/>
              <p:cNvSpPr/>
              <p:nvPr/>
            </p:nvSpPr>
            <p:spPr>
              <a:xfrm>
                <a:off x="502920" y="1119360"/>
                <a:ext cx="11183112" cy="48310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𝑃𝐵𝐶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4+4+8×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在直四棱柱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都是直角三角形，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由勾股定理得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中，由余弦定理得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12+18−12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,又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上靠近点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的三等分点，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2" name="QO_6_AS.33_3#e4e6952ff?vbadefaultcenterpage=1&amp;parentnodeid=35a33ffb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19360"/>
                <a:ext cx="11183112" cy="4831080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5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e078ba0ff.fixed?vbadefaultcenterpage=1&amp;parentnodeid=a751c447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培优点四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几何法求空间距离（点面距）</a:t>
            </a:r>
            <a:endParaRPr lang="en-US" altLang="zh-CN" sz="4400" dirty="0"/>
          </a:p>
        </p:txBody>
      </p:sp>
      <p:pic>
        <p:nvPicPr>
          <p:cNvPr id="3" name="C_3#e078ba0ff.fixed?vbadefaultcenterpage=1&amp;parentnodeid=a751c447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97ef86284?vbadefaultcenterpage=1&amp;parentnodeid=e078ba0f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QO_5_BD.34_1#f8da390a5?hastextimagelayout=1&amp;vbadefaultcenterpage=1&amp;parentnodeid=97ef86284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3891" y="1287368"/>
            <a:ext cx="3072384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34_2#f8da390a5?hastextimagelayout=7&amp;vbadefaultcenterpage=1&amp;parentnodeid=97ef86284&amp;vbahtmlprocessed=1&amp;bbb=1&amp;hasbroken=1"/>
              <p:cNvSpPr/>
              <p:nvPr/>
            </p:nvSpPr>
            <p:spPr>
              <a:xfrm>
                <a:off x="502920" y="1241648"/>
                <a:ext cx="7973568" cy="20464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（审题①得到线线垂直）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是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的中点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</a:t>
                </a:r>
                <a:endParaRPr lang="en-US" altLang="zh-CN" sz="2400" b="0" i="0" dirty="0">
                  <a:solidFill>
                    <a:srgbClr val="0070C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②等腰三角形三线合一）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34_2#f8da390a5?hastextimagelayout=7&amp;vbadefaultcenterpage=1&amp;parentnodeid=97ef862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648"/>
                <a:ext cx="7973568" cy="2046415"/>
              </a:xfrm>
              <a:prstGeom prst="rect">
                <a:avLst/>
              </a:prstGeom>
              <a:blipFill rotWithShape="1">
                <a:blip r:embed="rId5"/>
                <a:stretch>
                  <a:fillRect t="-11" r="6" b="-4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5_BD.34_3#f8da390a5?segpoint=1&amp;vbadefaultcenterpage=1&amp;parentnodeid=97ef86284&amp;vbahtmlprocessed=1"/>
              <p:cNvSpPr/>
              <p:nvPr/>
            </p:nvSpPr>
            <p:spPr>
              <a:xfrm>
                <a:off x="502920" y="3299048"/>
                <a:ext cx="11183112" cy="6991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（1）求证：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（审题③面面垂直先证线面垂直）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5_BD.34_3#f8da390a5?segpoint=1&amp;vbadefaultcenterpage=1&amp;parentnodeid=97ef862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99048"/>
                <a:ext cx="11183112" cy="699199"/>
              </a:xfrm>
              <a:prstGeom prst="rect">
                <a:avLst/>
              </a:prstGeom>
              <a:blipFill rotWithShape="1">
                <a:blip r:embed="rId6"/>
                <a:stretch>
                  <a:fillRect t="-32" r="1" b="-14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5_BD.34_4#f8da390a5?segpoint=1&amp;vbadefaultcenterpage=1&amp;parentnodeid=97ef86284&amp;vbahtmlprocessed=1"/>
              <p:cNvSpPr/>
              <p:nvPr/>
            </p:nvSpPr>
            <p:spPr>
              <a:xfrm>
                <a:off x="502920" y="4010025"/>
                <a:ext cx="11182985" cy="854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点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到平面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的距离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（审题④观察图形选择等体积法求解）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6" name="QO_5_BD.34_4#f8da390a5?segpoint=1&amp;vbadefaultcenterpage=1&amp;parentnodeid=97ef862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10025"/>
                <a:ext cx="11182985" cy="854710"/>
              </a:xfrm>
              <a:prstGeom prst="rect">
                <a:avLst/>
              </a:prstGeom>
              <a:blipFill rotWithShape="1">
                <a:blip r:embed="rId7"/>
                <a:stretch>
                  <a:fillRect b="-51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5_1#f8da390a5?vbadefaultcenterpage=1&amp;parentnodeid=97ef86284&amp;vbahtmlprocessed=1&amp;bbb=1&amp;hasbroken=1"/>
              <p:cNvSpPr/>
              <p:nvPr/>
            </p:nvSpPr>
            <p:spPr>
              <a:xfrm>
                <a:off x="502920" y="1318528"/>
                <a:ext cx="11183112" cy="44454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（1）因为在三棱柱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审题①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⊂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⊂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5_1#f8da390a5?vbadefaultcenterpage=1&amp;parentnodeid=97ef862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8528"/>
                <a:ext cx="11183112" cy="4445445"/>
              </a:xfrm>
              <a:prstGeom prst="rect">
                <a:avLst/>
              </a:prstGeom>
              <a:blipFill rotWithShape="1">
                <a:blip r:embed="rId4"/>
                <a:stretch>
                  <a:fillRect t="-6" r="-111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5_BD.17_1#228cef709?hastextimagelayout=2&amp;vbadefaultcenterpage=1&amp;parentnodeid=ec23e6e2a&amp;vbahtmlprocessed=1"/>
          <p:cNvSpPr/>
          <p:nvPr>
            <p:custDataLst>
              <p:tags r:id="rId1"/>
            </p:custDataLst>
          </p:nvPr>
        </p:nvSpPr>
        <p:spPr>
          <a:xfrm>
            <a:off x="430530" y="899510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解题观摩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5_2#f8da390a5?vbadefaultcenterpage=1&amp;parentnodeid=97ef86284&amp;vbahtmlprocessed=1"/>
              <p:cNvSpPr/>
              <p:nvPr/>
            </p:nvSpPr>
            <p:spPr>
              <a:xfrm>
                <a:off x="502920" y="1693527"/>
                <a:ext cx="11183112" cy="37589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（2）由题意可知，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𝐴𝐶𝐷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所以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𝐴𝐶𝐷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𝐶𝐷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审题④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×1×1×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×1×2×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5_2#f8da390a5?vbadefaultcenterpage=1&amp;parentnodeid=97ef862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93527"/>
                <a:ext cx="11183112" cy="3758946"/>
              </a:xfrm>
              <a:prstGeom prst="rect">
                <a:avLst/>
              </a:prstGeom>
              <a:blipFill rotWithShape="1">
                <a:blip r:embed="rId3"/>
                <a:stretch>
                  <a:fillRect t="-16" r="1" b="-1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bef6492da?vbadefaultcenterpage=1&amp;parentnodeid=e078ba0f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37e259b18?vbadefaultcenterpage=1&amp;parentnodeid=bef6492da&amp;vbahtmlprocessed=1"/>
          <p:cNvSpPr/>
          <p:nvPr/>
        </p:nvSpPr>
        <p:spPr>
          <a:xfrm>
            <a:off x="502920" y="12416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求点到平面的距离的三种方法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5_BD#37e259b18?segpoint=1&amp;vbadefaultcenterpage=1&amp;parentnodeid=bef6492da&amp;vbahtmlprocessed=1&amp;bbb=1&amp;hasbroken=1"/>
              <p:cNvSpPr/>
              <p:nvPr/>
            </p:nvSpPr>
            <p:spPr>
              <a:xfrm>
                <a:off x="502920" y="1736948"/>
                <a:ext cx="11183112" cy="35203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直接法：过点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的垂线,垂足为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放在某个三角形中,解三角形求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的长度（即点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转化法：若点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所在的直线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平行于平面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,则可转化为直线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上某一个点到平面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的距离来求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等体积法：求点到平面的距离可以转化为求棱锥的高,如四面体中点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的距离,用等体积法求得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𝐵𝐶𝐷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𝐵𝐶𝐷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5_BD#37e259b18?segpoint=1&amp;vbadefaultcenterpage=1&amp;parentnodeid=bef6492d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36948"/>
                <a:ext cx="11183112" cy="3520313"/>
              </a:xfrm>
              <a:prstGeom prst="rect">
                <a:avLst/>
              </a:prstGeom>
              <a:blipFill rotWithShape="1">
                <a:blip r:embed="rId4"/>
                <a:stretch>
                  <a:fillRect t="-6" r="-533" b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d7082536e?vbadefaultcenterpage=1&amp;parentnodeid=e078ba0f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0a7ee293c?vbadefaultcenterpage=1&amp;parentnodeid=d7082536e&amp;inlineimagemarkindex=10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0a7ee293c?vbadefaultcenterpage=1&amp;parentnodeid=d7082536e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10&amp;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结合球的截面圆的性质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6_1#a93070485?vbadefaultcenterpage=1&amp;parentnodeid=0a7ee293c&amp;vbahtmlprocessed=1&amp;bbb=1&amp;hasbroken=1"/>
              <p:cNvSpPr/>
              <p:nvPr/>
            </p:nvSpPr>
            <p:spPr>
              <a:xfrm>
                <a:off x="502920" y="1830991"/>
                <a:ext cx="11183112" cy="18729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是矩形，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的外接球的体积为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500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则该球上的点到平面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的距离的最大值为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6_1#a93070485?vbadefaultcenterpage=1&amp;parentnodeid=0a7ee293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11183112" cy="1872933"/>
              </a:xfrm>
              <a:prstGeom prst="rect">
                <a:avLst/>
              </a:prstGeom>
              <a:blipFill rotWithShape="1">
                <a:blip r:embed="rId5"/>
                <a:stretch>
                  <a:fillRect t="-15" r="1" b="-1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37_1#a93070485.bracket?vbadefaultcenterpage=1&amp;parentnodeid=0a7ee293c&amp;vbapositionanswer=9&amp;vbahtmlprocessed=1"/>
          <p:cNvSpPr/>
          <p:nvPr/>
        </p:nvSpPr>
        <p:spPr>
          <a:xfrm>
            <a:off x="3798824" y="3217895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p:sp>
        <p:nvSpPr>
          <p:cNvPr id="7" name="QC_6_BD.38_1#a93070485.choices?vbadefaultcenterpage=1&amp;parentnodeid=0a7ee293c&amp;vbahtmlprocessed=1"/>
          <p:cNvSpPr/>
          <p:nvPr/>
        </p:nvSpPr>
        <p:spPr>
          <a:xfrm>
            <a:off x="502920" y="37054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.6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B.7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C.8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.9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9_1#a93070485?vbadefaultcenterpage=1&amp;parentnodeid=0a7ee293c&amp;vbahtmlprocessed=1&amp;bbb=1&amp;hasbroken=1"/>
              <p:cNvSpPr/>
              <p:nvPr/>
            </p:nvSpPr>
            <p:spPr>
              <a:xfrm>
                <a:off x="502920" y="858629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中，连接对角线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为矩形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的外接圆圆心，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9_1#a93070485?vbadefaultcenterpage=1&amp;parentnodeid=0a7ee293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58629"/>
                <a:ext cx="11183112" cy="1038860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5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39_2#a93070485?vbadefaultcenterpage=1&amp;parentnodeid=0a7ee293c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584" y="2027537"/>
            <a:ext cx="2834640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39_3#a93070485?vbadefaultcenterpage=1&amp;parentnodeid=0a7ee293c&amp;vbahtmlprocessed=1&amp;bbb=1&amp;hasbroken=1"/>
              <p:cNvSpPr/>
              <p:nvPr/>
            </p:nvSpPr>
            <p:spPr>
              <a:xfrm>
                <a:off x="502920" y="4123037"/>
                <a:ext cx="11183112" cy="21516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由余弦定理得，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的外接圆半径为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𝐴𝑃𝐷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39_3#a93070485?vbadefaultcenterpage=1&amp;parentnodeid=0a7ee293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23037"/>
                <a:ext cx="11183112" cy="2151634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345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9_3#a93070485?vbadefaultcenterpage=1&amp;parentnodeid=0a7ee293c&amp;vbahtmlprocessed=1&amp;bbb=1&amp;hasbroken=1"/>
              <p:cNvSpPr/>
              <p:nvPr/>
            </p:nvSpPr>
            <p:spPr>
              <a:xfrm>
                <a:off x="502920" y="930098"/>
                <a:ext cx="11183112" cy="51638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的外接圆圆心为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显然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共线，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𝐸𝐹𝑂𝐺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为矩形，则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根据球的性质，得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外接球的球心，连接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9_3#a93070485?vbadefaultcenterpage=1&amp;parentnodeid=0a7ee293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30098"/>
                <a:ext cx="11183112" cy="5163884"/>
              </a:xfrm>
              <a:prstGeom prst="rect">
                <a:avLst/>
              </a:prstGeom>
              <a:blipFill rotWithShape="1">
                <a:blip r:embed="rId2"/>
                <a:stretch>
                  <a:fillRect t="-9" r="1" b="-14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9_3#a93070485?vbadefaultcenterpage=1&amp;parentnodeid=0a7ee293c&amp;vbahtmlprocessed=1&amp;bbb=1&amp;hasbroken=1"/>
              <p:cNvSpPr/>
              <p:nvPr/>
            </p:nvSpPr>
            <p:spPr>
              <a:xfrm>
                <a:off x="502920" y="919462"/>
                <a:ext cx="11183112" cy="52156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的体积为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500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500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𝑃𝐺𝑂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𝐺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外接圆直径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外接圆圆心，则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的外接球上的点到平面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的距离的最大值为8.故选C.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9_3#a93070485?vbadefaultcenterpage=1&amp;parentnodeid=0a7ee293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19462"/>
                <a:ext cx="11183112" cy="5215636"/>
              </a:xfrm>
              <a:prstGeom prst="rect">
                <a:avLst/>
              </a:prstGeom>
              <a:blipFill rotWithShape="1">
                <a:blip r:embed="rId2"/>
                <a:stretch>
                  <a:fillRect t="-12" r="1" b="-3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e46fb197?vbadefaultcenterpage=1&amp;parentnodeid=a29eb5f6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5_BD.1_1#e3f84dc1c?vbadefaultcenterpage=1&amp;parentnodeid=6e46fb197&amp;vbahtmlprocessed=1&amp;bbb=1&amp;hasbroken=1"/>
              <p:cNvSpPr/>
              <p:nvPr/>
            </p:nvSpPr>
            <p:spPr>
              <a:xfrm>
                <a:off x="502920" y="1241425"/>
                <a:ext cx="11182985" cy="24447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三棱柱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的侧棱与底面垂直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（审题①</a:t>
                </a: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推出直棱柱性质）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体积为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底面是边长为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的正三角形</m:t>
                        </m:r>
                      </m:e>
                    </m:borderBox>
                  </m:oMath>
                </a14:m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（审题②确定高）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为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的中心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0070C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审题③确定线面角的位置）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所成角的大小为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QB_5_BD.1_1#e3f84dc1c?vbadefaultcenterpage=1&amp;parentnodeid=6e46fb19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1425"/>
                <a:ext cx="11182985" cy="2444750"/>
              </a:xfrm>
              <a:prstGeom prst="rect">
                <a:avLst/>
              </a:prstGeom>
              <a:blipFill rotWithShape="1">
                <a:blip r:embed="rId4"/>
                <a:stretch>
                  <a:fillRect b="-16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AN.2_1#e3f84dc1c.blank?vbadefaultcenterpage=1&amp;parentnodeid=6e46fb197&amp;vbapositionanswer=1&amp;vbahtmlprocessed=1"/>
              <p:cNvSpPr/>
              <p:nvPr/>
            </p:nvSpPr>
            <p:spPr>
              <a:xfrm>
                <a:off x="9110853" y="3111913"/>
                <a:ext cx="603187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5_AN.2_1#e3f84dc1c.blank?vbadefaultcenterpage=1&amp;parentnodeid=6e46fb197&amp;vbapositionanswer=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853" y="3111913"/>
                <a:ext cx="603187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84" t="-117" r="74" b="-7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5e4a23b2b?vbadefaultcenterpage=1&amp;parentnodeid=d7082536e&amp;inlineimagemarkindex=1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11" y="886684"/>
            <a:ext cx="1856232" cy="384048"/>
          </a:xfrm>
          <a:prstGeom prst="rect">
            <a:avLst/>
          </a:prstGeom>
        </p:spPr>
      </p:pic>
      <p:sp>
        <p:nvSpPr>
          <p:cNvPr id="3" name="C_5_BD#5e4a23b2b?vbadefaultcenterpage=1&amp;parentnodeid=d7082536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将三棱柱改为三棱台</a:t>
            </a:r>
            <a:endParaRPr lang="en-US" altLang="zh-CN" sz="100" dirty="0"/>
          </a:p>
        </p:txBody>
      </p:sp>
      <p:pic>
        <p:nvPicPr>
          <p:cNvPr id="4" name="QB_6_BD.40_1#f25f22928?hastextimagelayout=1&amp;vbadefaultcenterpage=1&amp;parentnodeid=5e4a23b2b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8552" y="1391570"/>
            <a:ext cx="2679192" cy="24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40_2#f25f22928?hastextimagelayout=8&amp;segpoint=1&amp;vbadefaultcenterpage=1&amp;parentnodeid=5e4a23b2b&amp;vbahtmlprocessed=1&amp;bbb=1&amp;hasbroken=1"/>
              <p:cNvSpPr/>
              <p:nvPr/>
            </p:nvSpPr>
            <p:spPr>
              <a:xfrm>
                <a:off x="502920" y="1345851"/>
                <a:ext cx="8375904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天津卷节选）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在三棱台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40_2#f25f22928?hastextimagelayout=8&amp;segpoint=1&amp;vbadefaultcenterpage=1&amp;parentnodeid=5e4a23b2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375904" cy="1583309"/>
              </a:xfrm>
              <a:prstGeom prst="rect">
                <a:avLst/>
              </a:prstGeom>
              <a:blipFill rotWithShape="1">
                <a:blip r:embed="rId5"/>
                <a:stretch>
                  <a:fillRect t="-18" r="-6320" b="-3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N.41_1#f25f22928.blank?vbadefaultcenterpage=1&amp;parentnodeid=5e4a23b2b&amp;vbapositionanswer=10&amp;vbahtmlprocessed=1&amp;rh=43.2"/>
              <p:cNvSpPr/>
              <p:nvPr/>
            </p:nvSpPr>
            <p:spPr>
              <a:xfrm>
                <a:off x="7442835" y="2345849"/>
                <a:ext cx="284163" cy="5103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QB_6_AN.41_1#f25f22928.blank?vbadefaultcenterpage=1&amp;parentnodeid=5e4a23b2b&amp;vbapositionanswer=10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835" y="2345849"/>
                <a:ext cx="284163" cy="510350"/>
              </a:xfrm>
              <a:prstGeom prst="rect">
                <a:avLst/>
              </a:prstGeom>
              <a:blipFill rotWithShape="1">
                <a:blip r:embed="rId6"/>
                <a:stretch>
                  <a:fillRect t="-31" r="112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42_1#f25f22928?vbadefaultcenterpage=1&amp;parentnodeid=5e4a23b2b&amp;vbahtmlprocessed=1&amp;bbb=1&amp;hasbroken=1"/>
              <p:cNvSpPr/>
              <p:nvPr/>
            </p:nvSpPr>
            <p:spPr>
              <a:xfrm>
                <a:off x="502920" y="185011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（法一：几何法）如图，过点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42_1#f25f22928?vbadefaultcenterpage=1&amp;parentnodeid=5e4a23b2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50118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35" r="-930" b="-5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42_2#f25f22928?vbadefaultcenterpage=1&amp;parentnodeid=5e4a23b2b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7176" y="3019026"/>
            <a:ext cx="2523744" cy="227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42_3#f25f22928?vbadefaultcenterpage=1&amp;parentnodeid=5e4a23b2b&amp;vbahtmlprocessed=1&amp;bbb=1&amp;hasbroken=1"/>
              <p:cNvSpPr/>
              <p:nvPr/>
            </p:nvSpPr>
            <p:spPr>
              <a:xfrm>
                <a:off x="502920" y="1524712"/>
                <a:ext cx="11183112" cy="40965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由题可得，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，根据勾股定理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𝑃𝑄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的距离的两倍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42_3#f25f22928?vbadefaultcenterpage=1&amp;parentnodeid=5e4a23b2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24712"/>
                <a:ext cx="11183112" cy="4096576"/>
              </a:xfrm>
              <a:prstGeom prst="rect">
                <a:avLst/>
              </a:prstGeom>
              <a:blipFill rotWithShape="1">
                <a:blip r:embed="rId3"/>
                <a:stretch>
                  <a:fillRect t="-2" r="-2276" b="-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42_4#f25f22928?vbadefaultcenterpage=1&amp;parentnodeid=5e4a23b2b&amp;vbahtmlprocessed=1"/>
              <p:cNvSpPr/>
              <p:nvPr/>
            </p:nvSpPr>
            <p:spPr>
              <a:xfrm>
                <a:off x="502920" y="2306397"/>
                <a:ext cx="11183112" cy="25332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（法二：等体积法）设点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h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三棱锥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h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42_4#f25f22928?vbadefaultcenterpage=1&amp;parentnodeid=5e4a23b2b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06397"/>
                <a:ext cx="11183112" cy="2533206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3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3_1#e3f84dc1c?vbadefaultcenterpage=1&amp;parentnodeid=6e46fb197&amp;vbahtmlprocessed=1&amp;bbb=1&amp;hasbroken=1"/>
              <p:cNvSpPr/>
              <p:nvPr/>
            </p:nvSpPr>
            <p:spPr>
              <a:xfrm>
                <a:off x="502920" y="1518902"/>
                <a:ext cx="11183112" cy="12455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易知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⊥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3_1#e3f84dc1c?vbadefaultcenterpage=1&amp;parentnodeid=6e46fb19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18902"/>
                <a:ext cx="11183112" cy="1245553"/>
              </a:xfrm>
              <a:prstGeom prst="rect">
                <a:avLst/>
              </a:prstGeom>
              <a:blipFill rotWithShape="1">
                <a:blip r:embed="rId4"/>
                <a:stretch>
                  <a:fillRect t="-50" r="1" b="-1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5_AS.3_2#e3f84dc1c?vbadefaultcenterpage=1&amp;parentnodeid=6e46fb197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7176" y="2902186"/>
            <a:ext cx="2514600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03860" y="89725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atinLnBrk="1">
              <a:lnSpc>
                <a:spcPct val="150000"/>
              </a:lnSpc>
            </a:pPr>
            <a:r>
              <a:rPr lang="en-US" altLang="zh-CN" sz="2400" b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  <a:sym typeface="+mn-ea"/>
              </a:rPr>
              <a:t>解题观摩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3_3#e3f84dc1c?vbadefaultcenterpage=1&amp;parentnodeid=6e46fb197&amp;vbahtmlprocessed=1&amp;bbb=1&amp;hasbroken=1"/>
              <p:cNvSpPr/>
              <p:nvPr/>
            </p:nvSpPr>
            <p:spPr>
              <a:xfrm>
                <a:off x="502920" y="1232421"/>
                <a:ext cx="11183112" cy="46303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则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𝑃𝐴𝑂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为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与平面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所成角的平面角</m:t>
                        </m:r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审题③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提醒】等边三角形的面积为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为边长.</a:t>
                </a:r>
                <a:endParaRPr lang="en-US" altLang="zh-CN" sz="1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borderBox>
                      <m:borderBox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orderBoxPr>
                      <m:e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borderBox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…………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审题②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所成角的大小为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2" name="QB_5_AS.3_3#e3f84dc1c?vbadefaultcenterpage=1&amp;parentnodeid=6e46fb19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32421"/>
                <a:ext cx="11183112" cy="4630357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921c6a174?vbadefaultcenterpage=1&amp;parentnodeid=a29eb5f6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sp>
        <p:nvSpPr>
          <p:cNvPr id="3" name="P_5_BD#f0022a1b2?vbadefaultcenterpage=1&amp;parentnodeid=921c6a174&amp;vbahtmlprocessed=1&amp;bbb=1&amp;hasbroken=1"/>
          <p:cNvSpPr/>
          <p:nvPr/>
        </p:nvSpPr>
        <p:spPr>
          <a:xfrm>
            <a:off x="502920" y="1241648"/>
            <a:ext cx="11183112" cy="1587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求直线与平面所成角的关键是寻找过直线上一点与平面垂直的垂线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，垂足与斜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足的连线为直线在平面内的射影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，直线与直线在平面内射影所成的角为线面角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，然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后转化为解三角形问题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，进而求解.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9b849a9fd?vbadefaultcenterpage=1&amp;parentnodeid=a29eb5f6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756000"/>
            <a:ext cx="10799064" cy="347472"/>
          </a:xfrm>
          <a:prstGeom prst="rect">
            <a:avLst/>
          </a:prstGeom>
        </p:spPr>
      </p:pic>
      <p:pic>
        <p:nvPicPr>
          <p:cNvPr id="3" name="C_5_BD#ea485b793?vbadefaultcenterpage=1&amp;parentnodeid=9b849a9fd&amp;inlineimagemarkindex=1&amp;vbahtmlprocessed=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11" y="1372332"/>
            <a:ext cx="1856232" cy="384048"/>
          </a:xfrm>
          <a:prstGeom prst="rect">
            <a:avLst/>
          </a:prstGeom>
        </p:spPr>
      </p:pic>
      <p:sp>
        <p:nvSpPr>
          <p:cNvPr id="4" name="C_5_BD#ea485b793?vbadefaultcenterpage=1&amp;parentnodeid=9b849a9fd&amp;vbahtmlprocessed=1"/>
          <p:cNvSpPr/>
          <p:nvPr/>
        </p:nvSpPr>
        <p:spPr>
          <a:xfrm>
            <a:off x="502920" y="1241648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将三棱柱改为正方体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4_1#37b035c13?vbadefaultcenterpage=1&amp;parentnodeid=ea485b793&amp;vbahtmlprocessed=1&amp;bbb=1&amp;hasbroken=1"/>
              <p:cNvSpPr/>
              <p:nvPr/>
            </p:nvSpPr>
            <p:spPr>
              <a:xfrm>
                <a:off x="502920" y="18309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上的一点，且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点，且平面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所成角的正切值为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4_1#37b035c13?vbadefaultcenterpage=1&amp;parentnodeid=ea485b79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0991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8" r="-1197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5_1#37b035c13.bracket?vbadefaultcenterpage=1&amp;parentnodeid=ea485b793&amp;vbapositionanswer=2&amp;vbahtmlprocessed=1"/>
          <p:cNvSpPr/>
          <p:nvPr/>
        </p:nvSpPr>
        <p:spPr>
          <a:xfrm>
            <a:off x="10139109" y="237963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6_1#37b035c13.choices?vbadefaultcenterpage=1&amp;parentnodeid=ea485b793&amp;vbahtmlprocessed=1"/>
              <p:cNvSpPr/>
              <p:nvPr/>
            </p:nvSpPr>
            <p:spPr>
              <a:xfrm>
                <a:off x="502920" y="2867248"/>
                <a:ext cx="11183112" cy="62896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804795" algn="l"/>
                    <a:tab pos="5572125" algn="l"/>
                    <a:tab pos="84664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6_1#37b035c13.choices?vbadefaultcenterpage=1&amp;parentnodeid=ea485b79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67248"/>
                <a:ext cx="11183112" cy="628968"/>
              </a:xfrm>
              <a:prstGeom prst="rect">
                <a:avLst/>
              </a:prstGeom>
              <a:blipFill rotWithShape="1">
                <a:blip r:embed="rId6"/>
                <a:stretch>
                  <a:fillRect t="-35" r="1" b="-2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935</Words>
  <Application>Microsoft Office PowerPoint</Application>
  <PresentationFormat>宽屏</PresentationFormat>
  <Paragraphs>303</Paragraphs>
  <Slides>54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6</cp:revision>
  <dcterms:created xsi:type="dcterms:W3CDTF">2023-12-21T11:16:00Z</dcterms:created>
  <dcterms:modified xsi:type="dcterms:W3CDTF">2024-01-18T08:22:51Z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B5AC64C02B744EE08609035230CF6D51_12</vt:lpwstr>
  </property>
  <property fmtid="{D5CDD505-2E9C-101B-9397-08002B2CF9AE}" pid="3" name="KSOProductBuildVer">
    <vt:lpwstr>2052-12.1.0.15990</vt:lpwstr>
  </property>
</Properties>
</file>